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42A10-A3E6-46DD-8C5E-AEC85A85FE43}" type="datetimeFigureOut">
              <a:rPr lang="it-IT" smtClean="0"/>
              <a:pPr/>
              <a:t>24/03/2010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6F0B6-6D8D-463B-A7B2-E2917091335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E7E9-BE89-4D1E-B1C2-B70C09E587A1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01D3-F2DA-4CBF-922B-919772786B5D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D2C3-60C3-41CD-A492-1CFDEC938A19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4BC9-9F96-46F0-81A0-E849355AD300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2BEF-7D36-48CE-A947-1C6E5D095F65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B1DE-425C-4EE7-97FD-F5FFD3336BA2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D121-14BA-4AAD-A00A-8F93E71A66E2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B1B1-6A72-42F5-99E9-CC82D494CFF9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58E9-7CD8-4E53-BDDC-664671A6F029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1664-670B-448F-9318-5A930B1B3AD3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66D8-1ED5-4200-9E2E-2366BD3FB6BD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45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482C6-52BE-431E-AB4E-1E1B8B5618D4}" type="datetime1">
              <a:rPr lang="it-IT" smtClean="0"/>
              <a:pPr/>
              <a:t>24/03/2010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00B5-66D6-4516-B240-8FC7F29F060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prstTxWarp prst="textTriangleInverted">
              <a:avLst/>
            </a:prstTxWarp>
          </a:bodyPr>
          <a:lstStyle/>
          <a:p>
            <a:r>
              <a:rPr lang="it-IT" b="1" dirty="0" smtClean="0">
                <a:ln w="1270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colloquio motivazionale con adolescenti</a:t>
            </a:r>
            <a:endParaRPr lang="it-IT" b="1" dirty="0">
              <a:ln w="1270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322"/>
          </a:xfrm>
          <a:solidFill>
            <a:srgbClr val="00B0F0"/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  Russo Alfio G.D.  e Pellegrino Giuseppina</a:t>
            </a:r>
            <a:endParaRPr lang="it-IT" sz="4000" b="1" dirty="0">
              <a:ln w="127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496"/>
            <a:ext cx="1514477" cy="1143008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171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2928934"/>
            <a:ext cx="1143008" cy="1285884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54098"/>
          </a:xfrm>
        </p:spPr>
        <p:txBody>
          <a:bodyPr>
            <a:noAutofit/>
          </a:bodyPr>
          <a:lstStyle/>
          <a:p>
            <a:r>
              <a:rPr lang="it-IT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it-IT" sz="4000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Centro Informazione Consulenza           ( </a:t>
            </a:r>
            <a:r>
              <a:rPr lang="it-IT" sz="4000" b="1" dirty="0" err="1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C.I.C.</a:t>
            </a:r>
            <a:r>
              <a:rPr lang="it-IT" sz="4000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it-IT" sz="4000" dirty="0"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it-IT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it-IT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Art. 106, L. 162/90 ( Istituzione dei </a:t>
            </a:r>
            <a:r>
              <a:rPr lang="it-IT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C.I.C.</a:t>
            </a:r>
            <a:r>
              <a:rPr lang="it-IT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presso le scuole secondarie di secondo grado);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Progetto preventivo/formativo sulle </a:t>
            </a:r>
            <a:r>
              <a:rPr lang="it-IT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T.D.</a:t>
            </a:r>
            <a:r>
              <a:rPr lang="it-IT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                ( tossico dipendenze );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Progetto preventivo su tutte le dipendenze             ( </a:t>
            </a:r>
            <a:r>
              <a:rPr lang="it-IT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gambling</a:t>
            </a:r>
            <a:r>
              <a:rPr lang="it-IT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it-IT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computing</a:t>
            </a:r>
            <a:r>
              <a:rPr lang="it-IT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, ecc. );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Prevenzione primaria e/o secondaria utilizzando il colloquio motivazionale e le tecniche di gruppo tradizionali ( brainstorming, gioco di ruolo ecc. )</a:t>
            </a:r>
            <a:endParaRPr lang="it-IT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9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1142984"/>
            <a:ext cx="1228725" cy="723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colloquio motivazionale</a:t>
            </a:r>
            <a:endParaRPr lang="it-IT" b="1" dirty="0"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    </a:t>
            </a:r>
            <a:r>
              <a:rPr lang="it-IT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Il colloquio motivazionale è una tecnica d’ascolto centrata sull’utente, nasce dall’osservazione che l’operatore riscontra in chi si trova di fronte: </a:t>
            </a:r>
          </a:p>
          <a:p>
            <a:pPr algn="just">
              <a:buFont typeface="Wingdings" pitchFamily="2" charset="2"/>
              <a:buChar char="q"/>
            </a:pPr>
            <a:r>
              <a:rPr lang="it-IT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 adolescenti;</a:t>
            </a:r>
          </a:p>
          <a:p>
            <a:pPr algn="just">
              <a:buFont typeface="Wingdings" pitchFamily="2" charset="2"/>
              <a:buChar char="q"/>
            </a:pPr>
            <a:r>
              <a:rPr lang="it-IT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 adulti;</a:t>
            </a:r>
          </a:p>
          <a:p>
            <a:pPr algn="just">
              <a:buFont typeface="Wingdings" pitchFamily="2" charset="2"/>
              <a:buChar char="q"/>
            </a:pPr>
            <a:r>
              <a:rPr lang="it-IT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 anziani;</a:t>
            </a:r>
          </a:p>
          <a:p>
            <a:pPr algn="just">
              <a:buFont typeface="Wingdings" pitchFamily="2" charset="2"/>
              <a:buChar char="q"/>
            </a:pPr>
            <a:r>
              <a:rPr lang="it-IT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 soggetti diversamente abili. </a:t>
            </a:r>
          </a:p>
          <a:p>
            <a:pPr algn="just">
              <a:buNone/>
            </a:pPr>
            <a:r>
              <a:rPr lang="it-IT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   Miller e </a:t>
            </a:r>
            <a:r>
              <a:rPr lang="it-IT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Rollnick</a:t>
            </a:r>
            <a:r>
              <a:rPr lang="it-IT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lo hanno definito uno stile di </a:t>
            </a:r>
            <a:r>
              <a:rPr lang="it-IT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counselling</a:t>
            </a:r>
            <a:r>
              <a:rPr lang="it-IT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 mirato ad ottenere un cambiamento nel comportamento del cliente.</a:t>
            </a:r>
          </a:p>
          <a:p>
            <a:pPr algn="just">
              <a:buNone/>
            </a:pPr>
            <a:endParaRPr lang="it-IT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3286124"/>
            <a:ext cx="1228725" cy="723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Tecnica del colloquio motivazionale con adolescenti</a:t>
            </a:r>
            <a:endParaRPr lang="it-IT" b="1" dirty="0"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it-IT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cinque fasi: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4000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Esprimere empatia;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4000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Evitare dispute e/o discussioni;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4000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Aggirare la resistenza;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4000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Lavorare sulla frattura interiore;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4000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Sostenere l’autoefficacia.</a:t>
            </a:r>
            <a:endParaRPr lang="it-IT" sz="4000" b="1" dirty="0"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000240"/>
            <a:ext cx="1228725" cy="723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Tecnica del colloquio motivazionale</a:t>
            </a:r>
            <a:endParaRPr lang="it-IT" b="1" dirty="0"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it-IT" sz="3600" dirty="0" smtClean="0"/>
              <a:t> </a:t>
            </a:r>
            <a:r>
              <a:rPr lang="it-IT" sz="36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cinque abilità di base:</a:t>
            </a:r>
          </a:p>
          <a:p>
            <a:pPr algn="ctr">
              <a:buNone/>
            </a:pPr>
            <a:endParaRPr lang="it-IT" sz="3600" b="1" dirty="0" smtClean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it-IT" sz="36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Formulare domande aperte;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t-IT" sz="36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Praticare l’ascolto riflessivo;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t-IT" sz="36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Riassumere;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t-IT" sz="36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Sostenere e confermare;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t-IT" sz="36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Evocare affermazioni </a:t>
            </a:r>
            <a:r>
              <a:rPr lang="it-IT" sz="3600" b="1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automotivanti</a:t>
            </a:r>
            <a:r>
              <a:rPr lang="it-IT" sz="36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514350" indent="-514350" algn="just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428868"/>
            <a:ext cx="1228725" cy="723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t-IT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colloquio motivazionale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b="1" dirty="0" smtClean="0">
              <a:ln w="12700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it-IT" sz="4000" b="1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“Il colloquio motivazionale utilizza tecniche e  percorsi originali attraverso i quali la trasformazione desiderabile per l’adolescente viene avviata stimolata e realizzata” ( W. R. Miller).</a:t>
            </a:r>
          </a:p>
          <a:p>
            <a:pPr algn="just">
              <a:buNone/>
            </a:pPr>
            <a:r>
              <a:rPr lang="it-IT" b="1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it-IT" b="1" dirty="0">
              <a:ln w="12700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5122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143512"/>
            <a:ext cx="1228725" cy="723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it-IT" b="1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colloquio motivazionale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 esso si fonda sulle risorse attuali dell’adolescente e adotta tecniche incisive per convogliare l’attenzione e le energie sul desiderio di una vita migliore, utilizza il conflitto interiore proprio dell’età della crescita per riconoscere la gravità di un problema e/o la necessità di instaurare con un operatore sociale  un rapporto di collaborazione … diversamente dal colloquio clinico e dal </a:t>
            </a:r>
            <a:r>
              <a:rPr lang="it-IT" b="1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counselling</a:t>
            </a:r>
            <a:r>
              <a:rPr lang="it-IT" b="1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strutturato in ambulatorio sanitario, esso risulta essere  particolarmente efficace con gli adolescenti a rischio e/o propensi a deviare” ( S. </a:t>
            </a:r>
            <a:r>
              <a:rPr lang="it-IT" b="1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Rollnick</a:t>
            </a:r>
            <a:r>
              <a:rPr lang="it-IT" b="1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6147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214290"/>
            <a:ext cx="987236" cy="1285884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Considerazioni finali </a:t>
            </a:r>
            <a:endParaRPr lang="it-IT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b="1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colloquio motivazionale  è sicuramente  un metodo di intervento centrato sulla persona, orientato ad accrescere le motivazioni personali al cambiamento attraverso  la promozione di nuovi stili di vita … nelle situazioni in cui </a:t>
            </a:r>
            <a:r>
              <a:rPr lang="it-IT" b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l’adolescente </a:t>
            </a:r>
            <a:r>
              <a:rPr lang="it-IT" b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 </a:t>
            </a:r>
            <a:r>
              <a:rPr lang="it-IT" b="1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difficoltà a riconoscere le conseguenze negative del proprio comportamento, appare motivato un aiuto esterno …  tale aiuto  orienterà il soggetto ad assumere una posizione di responsabilità.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00B5-66D6-4516-B240-8FC7F29F0600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1026" name="Picture 2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14290"/>
            <a:ext cx="1000132" cy="1285884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406</Words>
  <Application>Microsoft Office PowerPoint</Application>
  <PresentationFormat>Presentazione su schermo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Il colloquio motivazionale con adolescenti</vt:lpstr>
      <vt:lpstr> Centro Informazione Consulenza           ( C.I.C.)</vt:lpstr>
      <vt:lpstr>Il colloquio motivazionale</vt:lpstr>
      <vt:lpstr>Tecnica del colloquio motivazionale con adolescenti</vt:lpstr>
      <vt:lpstr>Tecnica del colloquio motivazionale</vt:lpstr>
      <vt:lpstr>Il colloquio motivazionale</vt:lpstr>
      <vt:lpstr>Il colloquio motivazionale</vt:lpstr>
      <vt:lpstr>Considerazioni finali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colloquio motivazionale con adolescenti</dc:title>
  <dc:creator>Giuseppina</dc:creator>
  <cp:lastModifiedBy>Your User Name</cp:lastModifiedBy>
  <cp:revision>31</cp:revision>
  <dcterms:created xsi:type="dcterms:W3CDTF">2010-03-16T18:10:21Z</dcterms:created>
  <dcterms:modified xsi:type="dcterms:W3CDTF">2010-03-24T11:51:23Z</dcterms:modified>
</cp:coreProperties>
</file>